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47" d="100"/>
          <a:sy n="147" d="100"/>
        </p:scale>
        <p:origin x="96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6B87C-4301-44F7-27E9-C68647C8D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F070A-E98C-D7EB-B8F3-7866660618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DA941A-96E9-712E-ACD3-DD4B573A0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B3A23-D858-9EF1-F23F-12B31136B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BF550-957A-0B61-0EC3-A8486B4E40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0573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57D5D-943A-F8BD-0AAE-EA6E29AEB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228C73-12EF-829B-66AB-6381548B7E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DC8B8-96DD-B4E8-4732-B24DB06F3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5FC36-BDB3-B019-62B5-30EF99FCD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2E843-72D0-308B-6144-01E98C84A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770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1882A3-559E-745C-1E35-89F95C9CB30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92A794-24E3-6991-6F71-710CE785D6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80149-D593-8C40-C742-E530886BE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E64379-FF9C-2A17-5B19-33FBDF91B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CEC17-7F22-620C-51F4-E4C178846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8776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BC512-C4A1-F1B3-583D-6C1F9C010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A6359-CE6E-172F-61CF-C43A20853D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47E2C-9396-D083-D90A-39523525C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F9053E-C2BC-2C03-B14A-7C3337A5F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19CBD-AC1C-B14D-4B10-FCC5D53CB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9886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4EF35B-0A1B-7C25-B5C3-38C61EE6EF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E05328-95E0-F842-CB92-36063CC9F2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25A64A-B256-4F4A-5BE7-BC8C87B96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2D37C9-D2CE-0885-752C-0197CC76C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8B374-6469-B1E8-BE30-70CF4997F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7334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D6894-E753-4D30-096D-8AEC33C028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CA95CE-1688-4EFE-9EE8-14408B1386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A9825C-6B56-BD35-27C5-FC72455D8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87BD8B-96E9-8CAC-F79D-DCC9F2A27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10DEB2-36F5-3117-7C8B-B82A637B6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6C814A-F813-D665-DD39-84E412F78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952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3719B-A90D-0077-52B6-1AF02E425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11544-DB3D-D504-1CB1-69644881B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788618-C602-3885-9FF9-97BDCF4DCE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347F1A-6F8B-1602-10CD-A9DCBDC083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4530DE-5607-693B-BEC7-2DDAE9037A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D8B4E6-59D1-5037-2045-2523BCEF4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C03F04-360F-0CE4-50D9-DD5F3BC55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6292D3-D8C4-A8DA-6C6F-41A940378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48572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F4C78-2804-CF69-C132-2DF13FC1B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65F1E6-71B5-A501-8CC1-7A1AE6003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04082E-314E-6145-6D44-C3F8293DA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088A43-5636-BD8E-B51E-568521A0B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0264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4C6EE9-0DDD-54C0-2803-697B43284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3C6D1E7-4989-D534-D528-FF3CC54CF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5D0CF2-1257-1581-F4B8-A4F15C79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0129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02130-6221-B1A9-93BE-409377A01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F951B2-D10E-71A6-053B-A0FEABDB8B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8AB55-061C-39FE-C59F-3E370B8FF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7A8629-4BA6-64A8-34AB-48E7E0F31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55629C-EEFA-2091-7A04-6B8CFDB40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EC4DA2-4EFA-49A4-1A7A-73536E232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8037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0F45D9-F989-E6D0-5B8C-C500E82DF8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59074A-CB8D-5064-2B57-4B6310BEC7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DB9CAE-8808-DB7A-CB8C-E0B9F92DF4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F58FBE-D974-404D-2FCF-AF2385FF1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0E2320-9A30-2EBC-7F85-2D9D03E18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A5DC57-D5AA-D852-CEDB-CDEC01733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560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77BCDF-E3F6-08A9-22A6-A10F9C11EC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6B37C3-D150-6E32-3C0B-3610FC239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07B411-AB3B-E23E-16B2-0B46BBAAE6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1AB1C-7F1E-F043-8B31-86DA4A4957A6}" type="datetimeFigureOut">
              <a:rPr lang="en-GB" smtClean="0"/>
              <a:t>15/07/2023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58EB61-9511-E0F7-E127-82F646FCD5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742A8-E85B-77EB-FDCC-AB064E88E8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CC1CE1-8A89-0645-BE65-90D5985BCE0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86775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uoe-my.sharepoint.com/:f:/r/personal/s1818699_ed_ac_uk/Documents/GelGenie%20Data/Final%20Phase?csf=1&amp;web=1&amp;e=jaoeYE" TargetMode="External"/><Relationship Id="rId2" Type="http://schemas.openxmlformats.org/officeDocument/2006/relationships/hyperlink" Target="https://qupath.github.i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https://qupath.readthedocs.io/en/stable/docs/starting/annotating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46E7D-EF0D-238E-5068-4A6B7CC4CB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7646" y="1099049"/>
            <a:ext cx="10093234" cy="2387600"/>
          </a:xfrm>
        </p:spPr>
        <p:txBody>
          <a:bodyPr/>
          <a:lstStyle/>
          <a:p>
            <a:r>
              <a:rPr lang="en-GB" dirty="0" err="1"/>
              <a:t>QuPath</a:t>
            </a:r>
            <a:r>
              <a:rPr lang="en-GB" dirty="0"/>
              <a:t> Gel Annotations Tutorial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DA7DE1-6D5E-79EE-F01A-21A1160905E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(In Progress)</a:t>
            </a:r>
          </a:p>
        </p:txBody>
      </p:sp>
    </p:spTree>
    <p:extLst>
      <p:ext uri="{BB962C8B-B14F-4D97-AF65-F5344CB8AC3E}">
        <p14:creationId xmlns:p14="http://schemas.microsoft.com/office/powerpoint/2010/main" val="1059636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1F7AA-C20D-A202-8427-BDA6A419B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Installation/Prep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0E881-4338-37DD-A174-2F0754D13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QuPath</a:t>
            </a:r>
            <a:r>
              <a:rPr lang="en-GB" dirty="0"/>
              <a:t> can be installed from here: </a:t>
            </a:r>
            <a:r>
              <a:rPr lang="en-GB" dirty="0">
                <a:hlinkClick r:id="rId2"/>
              </a:rPr>
              <a:t>https://qupath.github.io</a:t>
            </a:r>
            <a:r>
              <a:rPr lang="en-GB" dirty="0"/>
              <a:t> </a:t>
            </a:r>
          </a:p>
          <a:p>
            <a:r>
              <a:rPr lang="en-GB" dirty="0"/>
              <a:t>Then, download custom project from shared data folder: </a:t>
            </a:r>
            <a:r>
              <a:rPr lang="en-GB" b="0" i="0" dirty="0">
                <a:effectLst/>
                <a:hlinkClick r:id="rId3"/>
              </a:rPr>
              <a:t>OneDrive</a:t>
            </a:r>
            <a:endParaRPr lang="en-GB" dirty="0"/>
          </a:p>
          <a:p>
            <a:r>
              <a:rPr lang="en-GB" dirty="0"/>
              <a:t>Save project in a permanent location, then drag-and-drop the .</a:t>
            </a:r>
            <a:r>
              <a:rPr lang="en-GB" dirty="0" err="1"/>
              <a:t>qpproj</a:t>
            </a:r>
            <a:r>
              <a:rPr lang="en-GB" dirty="0"/>
              <a:t> file into </a:t>
            </a:r>
            <a:r>
              <a:rPr lang="en-GB" dirty="0" err="1"/>
              <a:t>QuPath</a:t>
            </a:r>
            <a:r>
              <a:rPr lang="en-GB" dirty="0"/>
              <a:t> to open the project.</a:t>
            </a:r>
          </a:p>
          <a:p>
            <a:r>
              <a:rPr lang="en-GB" dirty="0"/>
              <a:t>Download gel data, and save it in a permanent location.  </a:t>
            </a:r>
            <a:r>
              <a:rPr lang="en-GB" dirty="0" err="1"/>
              <a:t>QuPath</a:t>
            </a:r>
            <a:r>
              <a:rPr lang="en-GB" dirty="0"/>
              <a:t> will not copy images but create links to their locations, so make sure their </a:t>
            </a:r>
            <a:r>
              <a:rPr lang="en-GB" dirty="0" err="1"/>
              <a:t>filepath</a:t>
            </a:r>
            <a:r>
              <a:rPr lang="en-GB" dirty="0"/>
              <a:t> does not change.</a:t>
            </a:r>
          </a:p>
        </p:txBody>
      </p:sp>
    </p:spTree>
    <p:extLst>
      <p:ext uri="{BB962C8B-B14F-4D97-AF65-F5344CB8AC3E}">
        <p14:creationId xmlns:p14="http://schemas.microsoft.com/office/powerpoint/2010/main" val="4032881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1F7AA-C20D-A202-8427-BDA6A419B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612" y="71459"/>
            <a:ext cx="10515600" cy="1325563"/>
          </a:xfrm>
        </p:spPr>
        <p:txBody>
          <a:bodyPr/>
          <a:lstStyle/>
          <a:p>
            <a:r>
              <a:rPr lang="en-GB" dirty="0"/>
              <a:t>Basic Labelling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0E881-4338-37DD-A174-2F0754D13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640" y="1397022"/>
            <a:ext cx="7313023" cy="5460978"/>
          </a:xfrm>
        </p:spPr>
        <p:txBody>
          <a:bodyPr>
            <a:normAutofit fontScale="77500" lnSpcReduction="20000"/>
          </a:bodyPr>
          <a:lstStyle/>
          <a:p>
            <a:pPr>
              <a:spcAft>
                <a:spcPts val="1200"/>
              </a:spcAft>
            </a:pPr>
            <a:r>
              <a:rPr lang="en-GB" dirty="0"/>
              <a:t>Load images by drag-and-dropping them into </a:t>
            </a:r>
            <a:r>
              <a:rPr lang="en-GB" dirty="0" err="1"/>
              <a:t>QuPath</a:t>
            </a:r>
            <a:r>
              <a:rPr lang="en-GB" dirty="0"/>
              <a:t>.  Accept all defaults for any prompts that pop up, and set image type to undefined if asked.</a:t>
            </a:r>
          </a:p>
          <a:p>
            <a:pPr>
              <a:spcAft>
                <a:spcPts val="1200"/>
              </a:spcAft>
            </a:pPr>
            <a:r>
              <a:rPr lang="en-GB" dirty="0"/>
              <a:t>Select ‘Annotations’ tab before doing any labelling.</a:t>
            </a:r>
          </a:p>
          <a:p>
            <a:pPr>
              <a:spcAft>
                <a:spcPts val="1200"/>
              </a:spcAft>
            </a:pPr>
            <a:r>
              <a:rPr lang="en-GB" dirty="0"/>
              <a:t>Select one of the annotation types in the top-left bar.  I recommend the brush tool (can edit size in preferences -&gt; drawing tools) and wand tool (automatically fills in pixels of similar intensity).</a:t>
            </a:r>
          </a:p>
          <a:p>
            <a:pPr>
              <a:spcAft>
                <a:spcPts val="1200"/>
              </a:spcAft>
            </a:pPr>
            <a:r>
              <a:rPr lang="en-GB" dirty="0"/>
              <a:t>Simply click and drag on image to label.  Make sure to zoom in for small objects.  To delete parts of an annotation, repeat the same operation but hold down the </a:t>
            </a:r>
            <a:r>
              <a:rPr lang="en-GB" b="1" dirty="0"/>
              <a:t>alt</a:t>
            </a:r>
            <a:r>
              <a:rPr lang="en-GB" dirty="0"/>
              <a:t> key.</a:t>
            </a:r>
          </a:p>
          <a:p>
            <a:pPr>
              <a:spcAft>
                <a:spcPts val="1200"/>
              </a:spcAft>
            </a:pPr>
            <a:r>
              <a:rPr lang="en-GB" dirty="0"/>
              <a:t>Make sure to create a different annotation for each gel band.</a:t>
            </a:r>
          </a:p>
          <a:p>
            <a:pPr>
              <a:spcAft>
                <a:spcPts val="1200"/>
              </a:spcAft>
            </a:pPr>
            <a:r>
              <a:rPr lang="en-GB" dirty="0"/>
              <a:t>More info from </a:t>
            </a:r>
            <a:r>
              <a:rPr lang="en-GB" dirty="0" err="1"/>
              <a:t>QuPath</a:t>
            </a:r>
            <a:r>
              <a:rPr lang="en-GB" dirty="0"/>
              <a:t> docs here: </a:t>
            </a:r>
            <a:r>
              <a:rPr lang="en-GB" dirty="0">
                <a:hlinkClick r:id="rId4"/>
              </a:rPr>
              <a:t>https://qupath.readthedocs.io/en/stable/docs/starting/annotating.html</a:t>
            </a:r>
            <a:r>
              <a:rPr lang="en-GB" dirty="0"/>
              <a:t> 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A4F205A1-E122-A72C-9090-6DFB884D01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25988" y="355631"/>
            <a:ext cx="2751908" cy="25309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1569E40-A4D2-006C-B02C-1AE282D510F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1257" y="3270870"/>
            <a:ext cx="3805646" cy="31625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4A4AF14-86EF-EFFF-3EF5-F02DF470F192}"/>
              </a:ext>
            </a:extLst>
          </p:cNvPr>
          <p:cNvSpPr txBox="1"/>
          <p:nvPr/>
        </p:nvSpPr>
        <p:spPr>
          <a:xfrm>
            <a:off x="9578964" y="386530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Brush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FB2EECD-F844-7863-F70C-2C43A80C4C9D}"/>
              </a:ext>
            </a:extLst>
          </p:cNvPr>
          <p:cNvSpPr txBox="1"/>
          <p:nvPr/>
        </p:nvSpPr>
        <p:spPr>
          <a:xfrm>
            <a:off x="11109846" y="3871878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rgbClr val="FF0000"/>
                </a:solidFill>
              </a:rPr>
              <a:t>Wand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D83FE39-AB34-06CC-29FC-4CD54B0DFC41}"/>
              </a:ext>
            </a:extLst>
          </p:cNvPr>
          <p:cNvCxnSpPr>
            <a:cxnSpLocks/>
          </p:cNvCxnSpPr>
          <p:nvPr/>
        </p:nvCxnSpPr>
        <p:spPr>
          <a:xfrm flipV="1">
            <a:off x="10101942" y="3587129"/>
            <a:ext cx="400595" cy="32000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B3A996B-8163-E2B9-FCDF-A99D3B683E4A}"/>
              </a:ext>
            </a:extLst>
          </p:cNvPr>
          <p:cNvCxnSpPr>
            <a:cxnSpLocks/>
          </p:cNvCxnSpPr>
          <p:nvPr/>
        </p:nvCxnSpPr>
        <p:spPr>
          <a:xfrm flipH="1" flipV="1">
            <a:off x="10903131" y="3588413"/>
            <a:ext cx="454909" cy="276894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Screen Recording 2023-07-15 at 16.36.17">
            <a:hlinkClick r:id="" action="ppaction://media"/>
            <a:extLst>
              <a:ext uri="{FF2B5EF4-FFF2-40B4-BE49-F238E27FC236}">
                <a16:creationId xmlns:a16="http://schemas.microsoft.com/office/drawing/2014/main" id="{0B94C92A-F2D4-D24B-593A-922AE106D2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988843" y="4259540"/>
            <a:ext cx="3924483" cy="2381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542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66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1F7AA-C20D-A202-8427-BDA6A419B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646" y="10727"/>
            <a:ext cx="10515600" cy="1325563"/>
          </a:xfrm>
        </p:spPr>
        <p:txBody>
          <a:bodyPr/>
          <a:lstStyle/>
          <a:p>
            <a:r>
              <a:rPr lang="en-GB" dirty="0"/>
              <a:t>Semi-Automation with Pixel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0E881-4338-37DD-A174-2F0754D134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552" y="1040199"/>
            <a:ext cx="11858895" cy="3064193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Two options:</a:t>
            </a:r>
          </a:p>
          <a:p>
            <a:r>
              <a:rPr lang="en-GB" dirty="0"/>
              <a:t>1) Use pre-trained pixel classifier bundled with project.  Go to Classify -&gt; Pixel Classification -&gt; Load Pixel Classifier.  Then, select the basic_455 model and click ‘create objects’.  Set the parent image as ‘full image’ then click ok.  This generates annotations you can edit as normal (make sure to unlock them first).</a:t>
            </a:r>
          </a:p>
          <a:p>
            <a:r>
              <a:rPr lang="en-GB" dirty="0"/>
              <a:t>2) Train your own classifier.  To do this, draw labels for some bands, and also mark a portion of the background.  Click on each created annotation and assign (set class) them the ‘Gel Band’ and ’Background’ classes as necessary.  Then, go to Classify -&gt; Pixel Classification -&gt; Train Pixel Classifier.  Set the resolution to Full (</a:t>
            </a:r>
            <a:r>
              <a:rPr lang="en-GB" dirty="0" err="1"/>
              <a:t>downsample</a:t>
            </a:r>
            <a:r>
              <a:rPr lang="en-GB" dirty="0"/>
              <a:t> = 1).  Click live prediction, enter a classifier name and then save.  Annotations can be created using the ‘create objects’ button as before.  You can mess around with the other settings if you’d like to get a slightly better result.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5BF031F-C53E-3C00-85ED-8CBCF62F56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5761" y="4009754"/>
            <a:ext cx="2584267" cy="2805590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F9B80DB2-AE28-2B4A-8312-4DD559FB76B7}"/>
              </a:ext>
            </a:extLst>
          </p:cNvPr>
          <p:cNvSpPr/>
          <p:nvPr/>
        </p:nvSpPr>
        <p:spPr>
          <a:xfrm>
            <a:off x="9117875" y="6603381"/>
            <a:ext cx="888274" cy="348950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68F0EA7D-FA4E-39ED-9BCA-8AB4BE79EA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7909" y="3943728"/>
            <a:ext cx="4963886" cy="2871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6408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C1F7AA-C20D-A202-8427-BDA6A419B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0E881-4338-37DD-A174-2F0754D134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Make sure to continuously save data.  </a:t>
            </a:r>
            <a:r>
              <a:rPr lang="en-GB" dirty="0" err="1"/>
              <a:t>QuPath</a:t>
            </a:r>
            <a:r>
              <a:rPr lang="en-GB" dirty="0"/>
              <a:t> will save objects within the project folder.</a:t>
            </a:r>
          </a:p>
          <a:p>
            <a:r>
              <a:rPr lang="en-GB" dirty="0"/>
              <a:t>For now, just zip entire project and send over to me.  More specific exporting methods TBC.</a:t>
            </a:r>
          </a:p>
        </p:txBody>
      </p:sp>
    </p:spTree>
    <p:extLst>
      <p:ext uri="{BB962C8B-B14F-4D97-AF65-F5344CB8AC3E}">
        <p14:creationId xmlns:p14="http://schemas.microsoft.com/office/powerpoint/2010/main" val="40438206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466</Words>
  <Application>Microsoft Macintosh PowerPoint</Application>
  <PresentationFormat>Widescreen</PresentationFormat>
  <Paragraphs>23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QuPath Gel Annotations Tutorial</vt:lpstr>
      <vt:lpstr>Installation/Prep</vt:lpstr>
      <vt:lpstr>Basic Labelling</vt:lpstr>
      <vt:lpstr>Semi-Automation with Pixel Classifier</vt:lpstr>
      <vt:lpstr>Exporting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Aquilina</dc:creator>
  <cp:lastModifiedBy>Matthew Aquilina</cp:lastModifiedBy>
  <cp:revision>9</cp:revision>
  <dcterms:created xsi:type="dcterms:W3CDTF">2023-07-15T12:52:18Z</dcterms:created>
  <dcterms:modified xsi:type="dcterms:W3CDTF">2023-07-15T16:05:31Z</dcterms:modified>
</cp:coreProperties>
</file>

<file path=docProps/thumbnail.jpeg>
</file>